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586" r:id="rId2"/>
    <p:sldId id="742" r:id="rId3"/>
    <p:sldId id="743" r:id="rId4"/>
    <p:sldId id="746" r:id="rId5"/>
    <p:sldId id="747" r:id="rId6"/>
    <p:sldId id="1452" r:id="rId7"/>
  </p:sldIdLst>
  <p:sldSz cx="12192000" cy="6858000"/>
  <p:notesSz cx="6858000" cy="9144000"/>
  <p:defaultTextStyle>
    <a:defPPr>
      <a:defRPr lang="ko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8">
          <p15:clr>
            <a:srgbClr val="A4A3A4"/>
          </p15:clr>
        </p15:guide>
        <p15:guide id="2" pos="27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8F1E6"/>
    <a:srgbClr val="1A2952"/>
    <a:srgbClr val="C00000"/>
    <a:srgbClr val="887E74"/>
    <a:srgbClr val="E8CBCB"/>
    <a:srgbClr val="F4E7E7"/>
    <a:srgbClr val="FF0909"/>
    <a:srgbClr val="3AFA06"/>
    <a:srgbClr val="9BD9F0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6" autoAdjust="0"/>
    <p:restoredTop sz="94388" autoAdjust="0"/>
  </p:normalViewPr>
  <p:slideViewPr>
    <p:cSldViewPr snapToGrid="0" showGuides="1">
      <p:cViewPr varScale="1">
        <p:scale>
          <a:sx n="155" d="100"/>
          <a:sy n="155" d="100"/>
        </p:scale>
        <p:origin x="576" y="138"/>
      </p:cViewPr>
      <p:guideLst>
        <p:guide orient="horz" pos="1648"/>
        <p:guide pos="27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noProof="1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noProof="1" smtClean="0"/>
            </a:lvl1pPr>
          </a:lstStyle>
          <a:p>
            <a:fld id="{0F9B84EA-7D68-4D60-9CB1-D50884785D1C}" type="datetimeFigureOut">
              <a:rPr lang="zh-CN" altLang="en-US"/>
              <a:t>2025/1/16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noProof="1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7235221-722E-4340-98F3-1FD458448F43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484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fld id="{D5DFDC7F-F927-4ACD-B266-5989670501FC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FDC7F-F927-4ACD-B266-5989670501FC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981200" y="2220913"/>
            <a:ext cx="10210800" cy="1798637"/>
          </a:xfrm>
        </p:spPr>
        <p:txBody>
          <a:bodyPr/>
          <a:lstStyle>
            <a:lvl1pPr algn="ctr">
              <a:defRPr sz="6000">
                <a:solidFill>
                  <a:srgbClr val="FFFFFF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81200" y="3764327"/>
            <a:ext cx="10210800" cy="507869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B8346-AF9F-4202-8164-8DC2D658BB4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-60325"/>
            <a:ext cx="100965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46893"/>
            <a:ext cx="10515600" cy="8001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075592"/>
            <a:ext cx="10515600" cy="5148263"/>
          </a:xfrm>
        </p:spPr>
        <p:txBody>
          <a:bodyPr/>
          <a:lstStyle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B6062-3E3A-4BAF-ADE5-64B075B37F5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508000" y="957263"/>
            <a:ext cx="11218863" cy="5327650"/>
          </a:xfrm>
          <a:prstGeom prst="roundRect">
            <a:avLst>
              <a:gd name="adj" fmla="val 5177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68800" y="2311200"/>
            <a:ext cx="5598000" cy="2217600"/>
          </a:xfrm>
        </p:spPr>
        <p:txBody>
          <a:bodyPr lIns="0" tIns="0" rIns="0" bIns="0">
            <a:normAutofit/>
          </a:bodyPr>
          <a:lstStyle>
            <a:lvl1pPr algn="ctr">
              <a:defRPr sz="36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1C2FD-AE0D-4296-9FDA-4BDD9EFB6F2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-60325"/>
            <a:ext cx="100965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3247"/>
            <a:ext cx="10515600" cy="8001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402556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402556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CBA1F-B648-4600-8493-BE779C3E448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-60325"/>
            <a:ext cx="100965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7992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250697"/>
            <a:ext cx="5157787" cy="969568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22026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250697"/>
            <a:ext cx="5183188" cy="969568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22026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8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F70E2-D6BB-4C3D-ADDF-57E401650CB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0000" y="2221200"/>
            <a:ext cx="10209600" cy="1800000"/>
          </a:xfrm>
        </p:spPr>
        <p:txBody>
          <a:bodyPr>
            <a:normAutofit/>
          </a:bodyPr>
          <a:lstStyle>
            <a:lvl1pPr algn="ctr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5324E-CC0B-47AD-9A9A-10C817B932A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5A120-8CFF-4735-9CB1-4A6662A3D5D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-60325"/>
            <a:ext cx="100965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0"/>
            <a:ext cx="10515600" cy="799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997200" y="1208420"/>
            <a:ext cx="10083600" cy="2757600"/>
          </a:xfrm>
        </p:spPr>
        <p:txBody>
          <a:bodyPr anchor="ctr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57600" y="4135220"/>
            <a:ext cx="10152000" cy="2170800"/>
          </a:xfrm>
        </p:spPr>
        <p:txBody>
          <a:bodyPr lIns="0" tIns="0" rIns="0" bIns="0">
            <a:normAutofit/>
          </a:bodyPr>
          <a:lstStyle>
            <a:lvl1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64B5C-7E5E-4F95-9F60-BCAE8CE12B9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3487E-110A-436E-8D00-087ED69DCB5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6"/>
          <p:cNvSpPr>
            <a:spLocks noGrp="1"/>
          </p:cNvSpPr>
          <p:nvPr>
            <p:ph sz="quarter" idx="13"/>
          </p:nvPr>
        </p:nvSpPr>
        <p:spPr>
          <a:xfrm>
            <a:off x="560388" y="412955"/>
            <a:ext cx="11237912" cy="557509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C3287416-6706-470D-AD59-B29F4F7C0AA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0"/>
            <a:ext cx="10515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838200" y="1028700"/>
            <a:ext cx="105156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  <a:p>
            <a:pPr lvl="0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buFont typeface="Arial" panose="020B0604020202020204" pitchFamily="34" charset="0"/>
              <a:buNone/>
              <a:defRPr sz="18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buFont typeface="Arial" panose="020B0604020202020204" pitchFamily="34" charset="0"/>
              <a:buNone/>
              <a:defRPr sz="18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>
                <a:solidFill>
                  <a:srgbClr val="898989"/>
                </a:solidFill>
              </a:defRPr>
            </a:lvl1pPr>
          </a:lstStyle>
          <a:p>
            <a:fld id="{7FB21BEA-3E88-424B-ABDC-3E320252450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spcBef>
          <a:spcPct val="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rgbClr val="5F5F5F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spcBef>
          <a:spcPct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rgbClr val="5F5F5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rgbClr val="5F5F5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rgbClr val="5F5F5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rgbClr val="5F5F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7999" cy="12192000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/>
        </p:nvSpPr>
        <p:spPr bwMode="auto">
          <a:xfrm>
            <a:off x="2088515" y="2224405"/>
            <a:ext cx="8679180" cy="2409825"/>
          </a:xfrm>
          <a:prstGeom prst="rect">
            <a:avLst/>
          </a:prstGeom>
          <a:noFill/>
          <a:ln w="9525">
            <a:noFill/>
            <a:miter lim="800000"/>
          </a:ln>
          <a:effectLst/>
          <a:sp3d prstMaterial="plastic"/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None/>
              <a:defRPr/>
            </a:pPr>
            <a:r>
              <a:rPr lang="ko" altLang="zh-CN" sz="6600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思源黑体 CN Normal" panose="020B0400000000000000" pitchFamily="34" charset="-122"/>
                <a:cs typeface="Arial" panose="020B0604020202020204" pitchFamily="34" charset="0"/>
                <a:sym typeface="+mn-ea"/>
              </a:rPr>
              <a:t>무선 브릿지 </a:t>
            </a:r>
            <a:r>
              <a:rPr lang="ko" altLang="zh-CN" sz="6600" dirty="0">
                <a:solidFill>
                  <a:schemeClr val="bg1"/>
                </a:solidFill>
                <a:effectLst/>
                <a:ea typeface="+mn-ea"/>
                <a:cs typeface="Arial" panose="020B0604020202020204" pitchFamily="34" charset="0"/>
                <a:sym typeface="+mn-ea"/>
              </a:rPr>
              <a:t>문제 </a:t>
            </a:r>
            <a:endParaRPr lang="zh-CN" altLang="zh-CN" sz="6600" noProof="1">
              <a:ln w="0"/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06" y="389067"/>
            <a:ext cx="2799421" cy="360000"/>
          </a:xfrm>
          <a:prstGeom prst="rect">
            <a:avLst/>
          </a:prstGeom>
        </p:spPr>
      </p:pic>
      <p:pic>
        <p:nvPicPr>
          <p:cNvPr id="5" name="图片 4" descr="微信图片_202312121707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6605" y="180975"/>
            <a:ext cx="2433955" cy="1224915"/>
          </a:xfrm>
          <a:prstGeom prst="rect">
            <a:avLst/>
          </a:prstGeom>
        </p:spPr>
      </p:pic>
      <p:sp>
        <p:nvSpPr>
          <p:cNvPr id="3" name="副标题 2"/>
          <p:cNvSpPr>
            <a:spLocks noGrp="1" noChangeArrowheads="1"/>
          </p:cNvSpPr>
          <p:nvPr/>
        </p:nvSpPr>
        <p:spPr>
          <a:xfrm>
            <a:off x="3606165" y="5939155"/>
            <a:ext cx="4973320" cy="5429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normAutofit fontScale="90000"/>
          </a:bodyPr>
          <a:lstStyle>
            <a:lvl1pPr marL="0" indent="0" algn="r" rtl="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장먼 토다에어 일렉트로닉 주식회사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103819" y="4920489"/>
            <a:ext cx="107188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Char char="•"/>
              <a:defRPr sz="24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ko" sz="1800" dirty="0">
                <a:solidFill>
                  <a:schemeClr val="tx1"/>
                </a:solidFill>
                <a:effectLst/>
              </a:rPr>
              <a:t>해결책</a:t>
            </a:r>
          </a:p>
          <a:p>
            <a:pPr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ko" sz="1800" dirty="0">
                <a:solidFill>
                  <a:schemeClr val="tx1"/>
                </a:solidFill>
                <a:effectLst/>
              </a:rPr>
              <a:t>프로세스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1287463" y="4920489"/>
            <a:ext cx="7839710" cy="1697355"/>
            <a:chOff x="2578894" y="4664077"/>
            <a:chExt cx="7839710" cy="1697355"/>
          </a:xfrm>
        </p:grpSpPr>
        <p:sp>
          <p:nvSpPr>
            <p:cNvPr id="7" name="文本框 24"/>
            <p:cNvSpPr txBox="1">
              <a:spLocks noChangeArrowheads="1"/>
            </p:cNvSpPr>
            <p:nvPr/>
          </p:nvSpPr>
          <p:spPr bwMode="auto">
            <a:xfrm>
              <a:off x="2578894" y="4664077"/>
              <a:ext cx="3256915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Aft>
                  <a:spcPts val="600"/>
                </a:spcAft>
                <a:buFont typeface="Arial" panose="020B0604020202020204" pitchFamily="34" charset="0"/>
                <a:buChar char="•"/>
                <a:defRPr sz="24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ko" altLang="en-US" sz="2000" dirty="0">
                  <a:solidFill>
                    <a:schemeClr val="tx1"/>
                  </a:solidFill>
                  <a:effectLst/>
                  <a:cs typeface="Arial" panose="020B0604020202020204" pitchFamily="34" charset="0"/>
                </a:rPr>
                <a:t>① </a:t>
              </a:r>
              <a:r>
                <a:rPr lang="ko" altLang="zh-CN" sz="2000" dirty="0">
                  <a:solidFill>
                    <a:schemeClr val="tx1"/>
                  </a:solidFill>
                  <a:effectLst/>
                  <a:cs typeface="Arial" panose="020B0604020202020204" pitchFamily="34" charset="0"/>
                </a:rPr>
                <a:t>PoE 어댑터를 확인하세요.</a:t>
              </a:r>
              <a:endParaRPr lang="zh-CN" altLang="en-US" sz="2000" dirty="0"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8" name="文本框 25"/>
            <p:cNvSpPr txBox="1">
              <a:spLocks noChangeArrowheads="1"/>
            </p:cNvSpPr>
            <p:nvPr/>
          </p:nvSpPr>
          <p:spPr bwMode="auto">
            <a:xfrm>
              <a:off x="2578894" y="5083177"/>
              <a:ext cx="3525520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Aft>
                  <a:spcPts val="600"/>
                </a:spcAft>
                <a:buFont typeface="Arial" panose="020B0604020202020204" pitchFamily="34" charset="0"/>
                <a:buChar char="•"/>
                <a:defRPr sz="24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ko" altLang="en-US" sz="2000" dirty="0">
                  <a:solidFill>
                    <a:schemeClr val="tx1"/>
                  </a:solidFill>
                  <a:effectLst/>
                  <a:cs typeface="Arial" panose="020B0604020202020204" pitchFamily="34" charset="0"/>
                </a:rPr>
                <a:t>② </a:t>
              </a:r>
              <a:r>
                <a:rPr lang="ko" altLang="zh-CN" sz="2000" dirty="0">
                  <a:solidFill>
                    <a:schemeClr val="tx1"/>
                  </a:solidFill>
                  <a:effectLst/>
                  <a:cs typeface="Arial" panose="020B0604020202020204" pitchFamily="34" charset="0"/>
                </a:rPr>
                <a:t>네트워크 케이블을 확인하세요.</a:t>
              </a:r>
            </a:p>
          </p:txBody>
        </p:sp>
        <p:sp>
          <p:nvSpPr>
            <p:cNvPr id="9" name="文本框 26"/>
            <p:cNvSpPr txBox="1">
              <a:spLocks noChangeArrowheads="1"/>
            </p:cNvSpPr>
            <p:nvPr/>
          </p:nvSpPr>
          <p:spPr bwMode="auto">
            <a:xfrm>
              <a:off x="2578894" y="5513389"/>
              <a:ext cx="7839710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Aft>
                  <a:spcPts val="600"/>
                </a:spcAft>
                <a:buFont typeface="Arial" panose="020B0604020202020204" pitchFamily="34" charset="0"/>
                <a:buChar char="•"/>
                <a:defRPr sz="24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ko" altLang="en-US" sz="2000" dirty="0">
                  <a:solidFill>
                    <a:schemeClr val="tx1"/>
                  </a:solidFill>
                  <a:effectLst/>
                  <a:cs typeface="Arial" panose="020B0604020202020204" pitchFamily="34" charset="0"/>
                </a:rPr>
                <a:t>③ </a:t>
              </a:r>
              <a:r>
                <a:rPr lang="ko" altLang="zh-CN" sz="2000" dirty="0">
                  <a:solidFill>
                    <a:srgbClr val="FF0000"/>
                  </a:solidFill>
                  <a:effectLst/>
                  <a:cs typeface="Arial" panose="020B0604020202020204" pitchFamily="34" charset="0"/>
                </a:rPr>
                <a:t>무선 브리지의 신호를 확인하고 수신기에 PING을 시도해 보세요.</a:t>
              </a:r>
              <a:r>
                <a:rPr lang="ko" altLang="zh-CN" sz="2000" dirty="0">
                  <a:solidFill>
                    <a:schemeClr val="tx1"/>
                  </a:solidFill>
                  <a:effectLst/>
                  <a:cs typeface="Arial" panose="020B0604020202020204" pitchFamily="34" charset="0"/>
                </a:rPr>
                <a:t> </a:t>
              </a:r>
              <a:endParaRPr lang="zh-CN" altLang="en-US" sz="2000" dirty="0">
                <a:solidFill>
                  <a:srgbClr val="FF0000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0" name="文本框 27"/>
            <p:cNvSpPr txBox="1">
              <a:spLocks noChangeArrowheads="1"/>
            </p:cNvSpPr>
            <p:nvPr/>
          </p:nvSpPr>
          <p:spPr bwMode="auto">
            <a:xfrm>
              <a:off x="2578894" y="5962652"/>
              <a:ext cx="7364730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Aft>
                  <a:spcPts val="600"/>
                </a:spcAft>
                <a:buFont typeface="Arial" panose="020B0604020202020204" pitchFamily="34" charset="0"/>
                <a:buChar char="•"/>
                <a:defRPr sz="24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ko" altLang="en-US" sz="2000" dirty="0">
                  <a:solidFill>
                    <a:schemeClr val="tx1"/>
                  </a:solidFill>
                  <a:effectLst/>
                  <a:cs typeface="Arial" panose="020B0604020202020204" pitchFamily="34" charset="0"/>
                </a:rPr>
                <a:t>④ </a:t>
              </a:r>
              <a:r>
                <a:rPr lang="ko" altLang="zh-CN" sz="2000" dirty="0">
                  <a:solidFill>
                    <a:schemeClr val="tx1"/>
                  </a:solidFill>
                  <a:effectLst/>
                  <a:cs typeface="Arial" panose="020B0604020202020204" pitchFamily="34" charset="0"/>
                </a:rPr>
                <a:t>카메라에 PING을 시도하고 카메라의 웹 페이지로 들어갑니다.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257810" y="100965"/>
            <a:ext cx="804545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/>
            <a:r>
              <a:rPr lang="ko" altLang="zh-CN" sz="3600" dirty="0">
                <a:solidFill>
                  <a:schemeClr val="accent1"/>
                </a:solidFill>
                <a:effectLst/>
                <a:ea typeface="+mn-ea"/>
                <a:cs typeface="Arial" panose="020B0604020202020204" pitchFamily="34" charset="0"/>
              </a:rPr>
              <a:t>무선 브리지 문제 해결 흐름도​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178" y="990695"/>
            <a:ext cx="12127865" cy="4545965"/>
            <a:chOff x="86628" y="2016026"/>
            <a:chExt cx="12127865" cy="4545965"/>
          </a:xfrm>
        </p:grpSpPr>
        <p:sp>
          <p:nvSpPr>
            <p:cNvPr id="2" name="文本框 1"/>
            <p:cNvSpPr txBox="1"/>
            <p:nvPr/>
          </p:nvSpPr>
          <p:spPr>
            <a:xfrm>
              <a:off x="86628" y="2778026"/>
              <a:ext cx="104584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" altLang="zh-CN" sz="1800" dirty="0">
                  <a:solidFill>
                    <a:schemeClr val="tx1"/>
                  </a:solidFill>
                  <a:effectLst/>
                  <a:cs typeface="Arial" panose="020B0604020202020204" pitchFamily="34" charset="0"/>
                </a:rPr>
                <a:t>문제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90269" y="4134653"/>
              <a:ext cx="10083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" sz="1800" dirty="0">
                  <a:solidFill>
                    <a:schemeClr val="tx1"/>
                  </a:solidFill>
                  <a:effectLst/>
                </a:rPr>
                <a:t>해결책</a:t>
              </a: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127403" y="2778205"/>
              <a:ext cx="2036820" cy="39878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" altLang="zh-CN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비디오 신호 없음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570238" y="2654836"/>
              <a:ext cx="1788795" cy="70675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黑体" panose="02010609060101010101" pitchFamily="49" charset="-122"/>
                </a:rPr>
                <a:t>전원 공급 장치 확인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679708" y="2661186"/>
              <a:ext cx="1859915" cy="70675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" altLang="zh-CN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黑体" panose="02010609060101010101" pitchFamily="49" charset="-122"/>
                </a:rPr>
                <a:t>네트워크 케이블을 확인하세요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923802" y="2655095"/>
              <a:ext cx="1727521" cy="70675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수신기에 PING을 시도하세요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178335" y="2655095"/>
              <a:ext cx="1979477" cy="70675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카메라에 PING을 시도하세요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078748" y="4008021"/>
              <a:ext cx="2287905" cy="19380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ko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PoE 표시등이 켜지 </a:t>
              </a:r>
              <a:r>
                <a:rPr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는지 확인하세요 . 켜지지 않으면 전원 공급 장치를 교체해야 합니다.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498098" y="4013736"/>
              <a:ext cx="2091690" cy="22453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</a:lstStyle>
            <a:p>
              <a:pPr algn="just">
                <a:lnSpc>
                  <a:spcPct val="100000"/>
                </a:lnSpc>
              </a:pPr>
              <a:r>
                <a:rPr lang="ko" altLang="zh-CN" dirty="0">
                  <a:effectLst/>
                  <a:cs typeface="Arial" panose="020B0604020202020204" pitchFamily="34" charset="0"/>
                </a:rPr>
                <a:t>PoE 전원의 LAN은 컴퓨터에 연결한 후, POE는 무선 브리지의 LAN에 연결합니다.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62508" y="4008656"/>
              <a:ext cx="2177415" cy="255333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</a:lstStyle>
            <a:p>
              <a:pPr algn="just">
                <a:lnSpc>
                  <a:spcPct val="100000"/>
                </a:lnSpc>
              </a:pPr>
              <a:r>
                <a:rPr dirty="0">
                  <a:effectLst/>
                  <a:cs typeface="Arial" panose="020B0604020202020204" pitchFamily="34" charset="0"/>
                </a:rPr>
                <a:t>다이얼업 </a:t>
              </a:r>
              <a:r>
                <a:rPr lang="ko" dirty="0">
                  <a:effectLst/>
                  <a:cs typeface="Arial" panose="020B0604020202020204" pitchFamily="34" charset="0"/>
                </a:rPr>
                <a:t>스위치 에 해당하는 IP 주소에 따라 </a:t>
              </a:r>
              <a:r>
                <a:rPr dirty="0">
                  <a:effectLst/>
                  <a:cs typeface="Arial" panose="020B0604020202020204" pitchFamily="34" charset="0"/>
                </a:rPr>
                <a:t>웹 인터페이스에 로그인하여 상태를 확인할 수 있습니다.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046603" y="4257576"/>
              <a:ext cx="2167890" cy="163004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</a:lstStyle>
            <a:p>
              <a:pPr algn="just">
                <a:lnSpc>
                  <a:spcPct val="100000"/>
                </a:lnSpc>
              </a:pPr>
              <a:r>
                <a:rPr dirty="0">
                  <a:effectLst/>
                  <a:cs typeface="Arial" panose="020B0604020202020204" pitchFamily="34" charset="0"/>
                </a:rPr>
                <a:t>컴퓨터 IP와 카메라 IP가 동일한 네트워크에 있는지 확인하세요</a:t>
              </a:r>
              <a:r>
                <a:rPr lang="ko" dirty="0">
                  <a:effectLst/>
                  <a:cs typeface="Arial" panose="020B0604020202020204" pitchFamily="34" charset="0"/>
                </a:rPr>
                <a:t> </a:t>
              </a:r>
              <a:r>
                <a:rPr dirty="0">
                  <a:effectLst/>
                  <a:cs typeface="Arial" panose="020B0604020202020204" pitchFamily="34" charset="0"/>
                </a:rPr>
                <a:t>세그먼트 </a:t>
              </a:r>
              <a:r>
                <a:rPr lang="ko" dirty="0">
                  <a:effectLst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4145853" y="2031607"/>
              <a:ext cx="442409" cy="442409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ko" altLang="zh-CN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2" name="椭圆 21"/>
            <p:cNvSpPr/>
            <p:nvPr/>
          </p:nvSpPr>
          <p:spPr>
            <a:xfrm>
              <a:off x="6322132" y="2016026"/>
              <a:ext cx="442409" cy="442409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eaLnBrk="0" hangingPunct="0"/>
              <a:r>
                <a:rPr lang="ko" altLang="zh-CN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8528401" y="2035227"/>
              <a:ext cx="442409" cy="442409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eaLnBrk="0" hangingPunct="0"/>
              <a:r>
                <a:rPr lang="ko" altLang="zh-CN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4" name="椭圆 23"/>
            <p:cNvSpPr/>
            <p:nvPr/>
          </p:nvSpPr>
          <p:spPr>
            <a:xfrm>
              <a:off x="10949939" y="2035228"/>
              <a:ext cx="442409" cy="442409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eaLnBrk="0" hangingPunct="0"/>
              <a:r>
                <a:rPr lang="ko" altLang="zh-CN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0" name="箭头: 下 29"/>
            <p:cNvSpPr/>
            <p:nvPr/>
          </p:nvSpPr>
          <p:spPr>
            <a:xfrm>
              <a:off x="6417158" y="3360269"/>
              <a:ext cx="129663" cy="647954"/>
            </a:xfrm>
            <a:prstGeom prst="down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zh-CN" altLang="en-US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箭头: 下 30"/>
            <p:cNvSpPr/>
            <p:nvPr/>
          </p:nvSpPr>
          <p:spPr>
            <a:xfrm>
              <a:off x="4262544" y="3369219"/>
              <a:ext cx="132631" cy="639004"/>
            </a:xfrm>
            <a:prstGeom prst="down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zh-CN" altLang="en-US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箭头: 下 31"/>
            <p:cNvSpPr/>
            <p:nvPr/>
          </p:nvSpPr>
          <p:spPr>
            <a:xfrm>
              <a:off x="8749606" y="3382031"/>
              <a:ext cx="132631" cy="607142"/>
            </a:xfrm>
            <a:prstGeom prst="down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zh-CN" altLang="en-US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箭头: 下 32"/>
            <p:cNvSpPr/>
            <p:nvPr/>
          </p:nvSpPr>
          <p:spPr>
            <a:xfrm>
              <a:off x="11132521" y="3370500"/>
              <a:ext cx="125219" cy="880200"/>
            </a:xfrm>
            <a:prstGeom prst="down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zh-CN" altLang="en-US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箭头: 右 33"/>
            <p:cNvSpPr/>
            <p:nvPr/>
          </p:nvSpPr>
          <p:spPr>
            <a:xfrm>
              <a:off x="3164223" y="2921844"/>
              <a:ext cx="405966" cy="106964"/>
            </a:xfrm>
            <a:prstGeom prst="right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zh-CN" altLang="en-US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箭头: 右 34"/>
            <p:cNvSpPr/>
            <p:nvPr/>
          </p:nvSpPr>
          <p:spPr>
            <a:xfrm>
              <a:off x="5366018" y="2910106"/>
              <a:ext cx="308610" cy="118745"/>
            </a:xfrm>
            <a:prstGeom prst="rightArrow">
              <a:avLst>
                <a:gd name="adj1" fmla="val 50117"/>
                <a:gd name="adj2" fmla="val 5000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zh-CN" altLang="en-US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箭头: 右 35"/>
            <p:cNvSpPr/>
            <p:nvPr/>
          </p:nvSpPr>
          <p:spPr>
            <a:xfrm>
              <a:off x="7540258" y="2957096"/>
              <a:ext cx="367665" cy="128905"/>
            </a:xfrm>
            <a:prstGeom prst="right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eaLnBrk="0" hangingPunct="0"/>
              <a:endParaRPr lang="zh-CN" altLang="en-US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箭头: 右 36"/>
            <p:cNvSpPr/>
            <p:nvPr/>
          </p:nvSpPr>
          <p:spPr>
            <a:xfrm>
              <a:off x="9656566" y="2964395"/>
              <a:ext cx="521765" cy="121694"/>
            </a:xfrm>
            <a:prstGeom prst="right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eaLnBrk="0" hangingPunct="0"/>
              <a:endParaRPr lang="zh-CN" altLang="en-US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811" y="243530"/>
            <a:ext cx="2793598" cy="36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31117" y="851040"/>
            <a:ext cx="4856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ko" altLang="zh-CN" b="1" dirty="0"/>
              <a:t>“문제 2 ” 의 다른 감지 방법</a:t>
            </a:r>
          </a:p>
        </p:txBody>
      </p:sp>
      <p:sp>
        <p:nvSpPr>
          <p:cNvPr id="6" name="矩形 5"/>
          <p:cNvSpPr/>
          <p:nvPr/>
        </p:nvSpPr>
        <p:spPr>
          <a:xfrm>
            <a:off x="1031117" y="1219221"/>
            <a:ext cx="48958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" altLang="zh-CN" b="1" dirty="0"/>
              <a:t>1 ) PoE 전원공급장치의 배선방법</a:t>
            </a:r>
            <a:endParaRPr lang="zh-CN" altLang="zh-CN" dirty="0"/>
          </a:p>
        </p:txBody>
      </p:sp>
      <p:sp>
        <p:nvSpPr>
          <p:cNvPr id="8" name="矩形 7"/>
          <p:cNvSpPr/>
          <p:nvPr/>
        </p:nvSpPr>
        <p:spPr>
          <a:xfrm>
            <a:off x="-635" y="4697730"/>
            <a:ext cx="12192635" cy="216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altLang="zh-CN" dirty="0"/>
              <a:t>P </a:t>
            </a:r>
            <a:r>
              <a:rPr lang="ko" dirty="0"/>
              <a:t>o </a:t>
            </a:r>
            <a:r>
              <a:rPr altLang="zh-CN" dirty="0"/>
              <a:t>E 전원 공급 장치를 사용할 경우, 위에 표시된 것과 같은 방식으로 네트워크 케이블을 연결해야 합니다.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" dirty="0"/>
              <a:t>o E 전원 공급 장치 </a:t>
            </a:r>
            <a:r>
              <a:rPr altLang="zh-CN" dirty="0"/>
              <a:t>의 P </a:t>
            </a:r>
            <a:r>
              <a:rPr lang="ko" dirty="0"/>
              <a:t>o E 포트는 항상 무선 브리지 </a:t>
            </a:r>
            <a:r>
              <a:rPr altLang="zh-CN" dirty="0"/>
              <a:t>의 네트워크 포트에 연결되어 있다는 점을 기억하세요 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altLang="zh-CN" dirty="0"/>
              <a:t>P </a:t>
            </a:r>
            <a:r>
              <a:rPr lang="ko" dirty="0"/>
              <a:t>o </a:t>
            </a:r>
            <a:r>
              <a:rPr altLang="zh-CN" dirty="0"/>
              <a:t>E 전원 공급 장치는 정상 작동을 위해 전원을 켜면 켜지지만 전원 표시등이 켜지지 않거나 </a:t>
            </a:r>
            <a:r>
              <a:rPr lang="ko" dirty="0"/>
              <a:t>깜빡이지 않는 경우 </a:t>
            </a:r>
            <a:r>
              <a:rPr altLang="zh-CN" dirty="0"/>
              <a:t>P </a:t>
            </a:r>
            <a:r>
              <a:rPr lang="ko" dirty="0"/>
              <a:t>o </a:t>
            </a:r>
            <a:r>
              <a:rPr altLang="zh-CN" dirty="0"/>
              <a:t>E 전원 공급 장치를 새 것으로 교체해야 합니다.</a:t>
            </a:r>
          </a:p>
        </p:txBody>
      </p:sp>
      <p:sp>
        <p:nvSpPr>
          <p:cNvPr id="9" name="矩形 8"/>
          <p:cNvSpPr/>
          <p:nvPr/>
        </p:nvSpPr>
        <p:spPr>
          <a:xfrm>
            <a:off x="390524" y="205859"/>
            <a:ext cx="77012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0" hangingPunct="0"/>
            <a:r>
              <a:rPr lang="ko" altLang="zh-CN" sz="3600" dirty="0">
                <a:solidFill>
                  <a:schemeClr val="accent1"/>
                </a:solidFill>
                <a:effectLst/>
                <a:ea typeface="+mn-ea"/>
                <a:cs typeface="Arial" panose="020B0604020202020204" pitchFamily="34" charset="0"/>
                <a:sym typeface="+mn-ea"/>
              </a:rPr>
              <a:t>무선 브리지 문제 해결</a:t>
            </a:r>
            <a:endParaRPr lang="zh-CN" altLang="en-US" sz="3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27725" y="708025"/>
            <a:ext cx="6264275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" altLang="zh-CN" b="1" dirty="0"/>
              <a:t>2 ) 네트워크 케이블을 확인하세요</a:t>
            </a:r>
            <a:endParaRPr lang="zh-CN" altLang="zh-CN" dirty="0"/>
          </a:p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altLang="zh-CN" dirty="0"/>
              <a:t>케이블의 </a:t>
            </a:r>
            <a:r>
              <a:rPr lang="ko" dirty="0"/>
              <a:t>RJ45가 네트워크 포트에 연결되어 있는지 </a:t>
            </a:r>
            <a:r>
              <a:rPr altLang="zh-CN" dirty="0"/>
              <a:t>확인하세요 .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ko" altLang="zh-CN" dirty="0"/>
              <a:t>무선 브리지에 전원을 공급하려면 8코어 케이블을 사용해야 합니다.</a:t>
            </a:r>
            <a:endParaRPr lang="zh-CN" altLang="zh-CN" dirty="0"/>
          </a:p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altLang="zh-CN" dirty="0"/>
              <a:t>P </a:t>
            </a:r>
            <a:r>
              <a:rPr lang="ko" dirty="0"/>
              <a:t>o E 전원 공급 장치에는 Cat - </a:t>
            </a:r>
            <a:r>
              <a:rPr altLang="zh-CN" dirty="0"/>
              <a:t>5 네트워크 케이블을 사용해야 합니다 </a:t>
            </a:r>
            <a:r>
              <a:rPr lang="ko" dirty="0"/>
              <a:t>.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ko" dirty="0"/>
              <a:t>네트워크 케이블의 가장 긴 전원 공급 길이는 40M 미만입니다. (PoE 24V)</a:t>
            </a:r>
            <a:endParaRPr altLang="zh-CN" dirty="0"/>
          </a:p>
          <a:p>
            <a:pPr marL="0" lvl="0" indent="0">
              <a:lnSpc>
                <a:spcPct val="200000"/>
              </a:lnSpc>
              <a:buFont typeface="Wingdings" panose="05000000000000000000" pitchFamily="2" charset="2"/>
              <a:buNone/>
            </a:pPr>
            <a:endParaRPr lang="zh-CN" altLang="zh-CN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811" y="243530"/>
            <a:ext cx="2793598" cy="36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525" y="1697355"/>
            <a:ext cx="5790565" cy="30003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"/>
            <a:ext cx="12192000" cy="6832879"/>
          </a:xfrm>
          <a:prstGeom prst="rect">
            <a:avLst/>
          </a:prstGeom>
        </p:spPr>
      </p:pic>
      <p:sp>
        <p:nvSpPr>
          <p:cNvPr id="24579" name="Rectangle 9"/>
          <p:cNvSpPr>
            <a:spLocks noChangeArrowheads="1"/>
          </p:cNvSpPr>
          <p:nvPr/>
        </p:nvSpPr>
        <p:spPr bwMode="auto">
          <a:xfrm>
            <a:off x="344405" y="2088150"/>
            <a:ext cx="65" cy="4084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65067" rIns="0" bIns="6506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3F3F3F"/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61657" y="990600"/>
          <a:ext cx="11140123" cy="5596471"/>
        </p:xfrm>
        <a:graphic>
          <a:graphicData uri="http://schemas.openxmlformats.org/drawingml/2006/table">
            <a:tbl>
              <a:tblPr/>
              <a:tblGrid>
                <a:gridCol w="2231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97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부조</a:t>
                      </a:r>
                      <a:endParaRPr kumimoji="0" lang="en-US" altLang="zh-CN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이유</a:t>
                      </a:r>
                      <a:endParaRPr kumimoji="0" lang="en-US" altLang="zh-CN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해결책</a:t>
                      </a:r>
                      <a:endParaRPr kumimoji="0" lang="en-US" altLang="zh-CN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690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AP/CPE 전원 표시등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이 배선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및 전원 켜기 후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꺼짐</a:t>
                      </a: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잘못된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전선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연결</a:t>
                      </a: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   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전선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연결을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다시 확인하십시오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.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전원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어댑터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의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PoE 포트는 AP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/ CPE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에 연결 되고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어댑터의 LAN 포트는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카메라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/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노트북 등에 연결됩니다. 잘못된 연결은 다음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과 같은 문제를 일으킬 수 있습니다.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장치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태우다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.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​</a:t>
                      </a: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751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정기적으로 빈번한 </a:t>
                      </a:r>
                      <a:r>
                        <a:rPr kumimoji="0" lang="ko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신호 </a:t>
                      </a:r>
                      <a:r>
                        <a:rPr kumimoji="0" lang="ko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끊김</a:t>
                      </a: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전원 공급 라인이 너무 길어서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전원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공급이 충분하지 않습니다.</a:t>
                      </a: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方正黑体简体" pitchFamily="2" charset="-122"/>
                          <a:cs typeface="宋体" panose="02010600030101010101" pitchFamily="2" charset="-122"/>
                          <a:sym typeface="+mn-ea"/>
                        </a:rPr>
                        <a:t>더 나은 네트워크 케이블로 교체하고 케이블 길이가 40m를 넘지 않도록 하세요.</a:t>
                      </a: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74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불규칙하고 자주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신호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가 끊김</a:t>
                      </a: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신호 간섭</a:t>
                      </a: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DIP AP/CPE를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사용하는 경우 다른 주파수 채널을 설정하는 것이 좋습니다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.</a:t>
                      </a:r>
                    </a:p>
                  </a:txBody>
                  <a:tcPr marL="6259" marR="6259" marT="6260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603" name="标题 1"/>
          <p:cNvSpPr>
            <a:spLocks noGrp="1" noChangeArrowheads="1"/>
          </p:cNvSpPr>
          <p:nvPr>
            <p:ph type="title"/>
          </p:nvPr>
        </p:nvSpPr>
        <p:spPr>
          <a:xfrm>
            <a:off x="344020" y="132080"/>
            <a:ext cx="10395417" cy="800100"/>
          </a:xfrm>
        </p:spPr>
        <p:txBody>
          <a:bodyPr/>
          <a:lstStyle/>
          <a:p>
            <a:pPr eaLnBrk="1" hangingPunct="1"/>
            <a:r>
              <a:rPr lang="ko" altLang="zh-CN" sz="2400" dirty="0"/>
              <a:t>무선 감시 문제 및 솔루션 모음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811" y="243530"/>
            <a:ext cx="2793598" cy="36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"/>
            <a:ext cx="12192000" cy="6832879"/>
          </a:xfrm>
          <a:prstGeom prst="rect">
            <a:avLst/>
          </a:prstGeom>
        </p:spPr>
      </p:pic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84187" y="838200"/>
          <a:ext cx="11221047" cy="5815619"/>
        </p:xfrm>
        <a:graphic>
          <a:graphicData uri="http://schemas.openxmlformats.org/drawingml/2006/table">
            <a:tbl>
              <a:tblPr/>
              <a:tblGrid>
                <a:gridCol w="153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8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96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부조</a:t>
                      </a:r>
                      <a:endParaRPr kumimoji="0" lang="en-US" altLang="zh-CN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이유</a:t>
                      </a:r>
                      <a:endParaRPr kumimoji="0" lang="en-US" altLang="zh-CN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해결책</a:t>
                      </a:r>
                      <a:endParaRPr kumimoji="0" lang="en-US" altLang="zh-CN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982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비디오 신호가 불안정합니다</a:t>
                      </a: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AP/CPE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신호가 약해서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전송 각도가 좋지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않습니다.</a:t>
                      </a: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 설치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하다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AP/CPE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 조절 가능한 각도 브래킷이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있습니다 . A 송신 및 수신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각도를 조정하여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3개 이상의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신호 표시기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가 켜지도록 합니다.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6163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신호가 너무 강해요</a:t>
                      </a: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4번째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신호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강도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표시등 만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켜져 있으면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신호가 너무 강하다는 의미입니다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. AP/CPE 각도를 조정하여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신호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강도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표시등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이 3-4개 켜질 때까지 조정합니다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.</a:t>
                      </a: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3691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무선 신호에 의해 </a:t>
                      </a:r>
                      <a:r>
                        <a:rPr kumimoji="0" lang="ko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간섭됨</a:t>
                      </a: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DIP AP/CPE를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사용하는 경우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다른 주파수 채널을 설정하는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것이 좋습니다 .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한 프로젝트에 DIP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장치가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너무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많은 경우 2.4G와 5.8G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제품을 혼합하는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것이 좋습니다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.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주변 무선 신호 채널을 감지하고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주파수가 적은 채널을 선택하기 위해 "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모바일 WIFI 분석기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" APP를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다운로드하는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것이 좋습니다 .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sym typeface="+mn-ea"/>
                        </a:rPr>
                        <a:t>교통.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3939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카메라가 너무 많아요</a:t>
                      </a: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카메라 해상도를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낮추고 고정된 데이터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스트림을 설정합니다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.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또는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대역폭을 </a:t>
                      </a:r>
                      <a:r>
                        <a:rPr kumimoji="0" lang="ko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늘리기 위해 AP/CPE </a:t>
                      </a:r>
                      <a:r>
                        <a:rPr kumimoji="0" lang="ko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그룹 의 수를 늘립니다 .</a:t>
                      </a:r>
                    </a:p>
                  </a:txBody>
                  <a:tcPr marL="6808" marR="6808" marT="6811" marB="0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650" name="标题 1"/>
          <p:cNvSpPr>
            <a:spLocks noGrp="1" noChangeArrowheads="1"/>
          </p:cNvSpPr>
          <p:nvPr>
            <p:ph type="title"/>
          </p:nvPr>
        </p:nvSpPr>
        <p:spPr>
          <a:xfrm>
            <a:off x="344020" y="38100"/>
            <a:ext cx="10395417" cy="800100"/>
          </a:xfrm>
        </p:spPr>
        <p:txBody>
          <a:bodyPr/>
          <a:lstStyle/>
          <a:p>
            <a:pPr eaLnBrk="1" hangingPunct="1"/>
            <a:r>
              <a:rPr lang="ko" altLang="zh-CN" sz="2400" dirty="0"/>
              <a:t>무선 감시 문제 및 솔루션 모음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811" y="243530"/>
            <a:ext cx="2793598" cy="36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7999" cy="12192000"/>
          </a:xfrm>
          <a:prstGeom prst="rect">
            <a:avLst/>
          </a:prstGeom>
        </p:spPr>
      </p:pic>
      <p:sp>
        <p:nvSpPr>
          <p:cNvPr id="21506" name="副标题 2"/>
          <p:cNvSpPr>
            <a:spLocks noGrp="1" noChangeArrowheads="1"/>
          </p:cNvSpPr>
          <p:nvPr>
            <p:ph type="subTitle" idx="1"/>
          </p:nvPr>
        </p:nvSpPr>
        <p:spPr>
          <a:xfrm>
            <a:off x="3606165" y="5939155"/>
            <a:ext cx="4973320" cy="542925"/>
          </a:xfrm>
        </p:spPr>
        <p:txBody>
          <a:bodyPr>
            <a:normAutofit fontScale="90000"/>
          </a:bodyPr>
          <a:lstStyle/>
          <a:p>
            <a:pPr algn="ctr"/>
            <a:r>
              <a:rPr lang="ko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장먼 토다에어 일렉트로닉 주식회사</a:t>
            </a:r>
          </a:p>
        </p:txBody>
      </p:sp>
      <p:sp>
        <p:nvSpPr>
          <p:cNvPr id="6" name="标题 1"/>
          <p:cNvSpPr>
            <a:spLocks noGrp="1"/>
          </p:cNvSpPr>
          <p:nvPr/>
        </p:nvSpPr>
        <p:spPr bwMode="auto">
          <a:xfrm>
            <a:off x="2088515" y="2224405"/>
            <a:ext cx="8008620" cy="2409825"/>
          </a:xfrm>
          <a:prstGeom prst="rect">
            <a:avLst/>
          </a:prstGeom>
          <a:noFill/>
          <a:ln w="9525">
            <a:noFill/>
            <a:miter lim="800000"/>
          </a:ln>
          <a:effectLst/>
          <a:sp3d prstMaterial="plastic"/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None/>
              <a:defRPr/>
            </a:pPr>
            <a:r>
              <a:rPr lang="ko" altLang="zh-CN" sz="8000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思源黑体 CN Normal" panose="020B0400000000000000" pitchFamily="34" charset="-122"/>
                <a:cs typeface="Arial" panose="020B0604020202020204" pitchFamily="34" charset="0"/>
                <a:sym typeface="+mn-ea"/>
              </a:rPr>
              <a:t>감사합니다</a:t>
            </a:r>
            <a:endParaRPr lang="en-US" altLang="zh-CN" sz="8000" noProof="1">
              <a:ln w="0"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思源黑体 CN Normal" panose="020B0400000000000000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06" y="389067"/>
            <a:ext cx="2799421" cy="360000"/>
          </a:xfrm>
          <a:prstGeom prst="rect">
            <a:avLst/>
          </a:prstGeom>
        </p:spPr>
      </p:pic>
      <p:pic>
        <p:nvPicPr>
          <p:cNvPr id="5" name="图片 4" descr="微信图片_202312121707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6605" y="180975"/>
            <a:ext cx="2433955" cy="12249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主题">
  <a:themeElements>
    <a:clrScheme name="自定义 1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3F3F3F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46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0C0"/>
        </a:solidFill>
      </a:spPr>
      <a:bodyPr anchor="ctr"/>
      <a:lstStyle>
        <a:defPPr marL="0" marR="0" lvl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</Words>
  <Application>Microsoft Office PowerPoint</Application>
  <PresentationFormat>와이드스크린</PresentationFormat>
  <Paragraphs>64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微软雅黑</vt:lpstr>
      <vt:lpstr>Arial</vt:lpstr>
      <vt:lpstr>Calibri</vt:lpstr>
      <vt:lpstr>Wingdings</vt:lpstr>
      <vt:lpstr>1_Office 主题</vt:lpstr>
      <vt:lpstr>PowerPoint 프레젠테이션</vt:lpstr>
      <vt:lpstr>PowerPoint 프레젠테이션</vt:lpstr>
      <vt:lpstr>PowerPoint 프레젠테이션</vt:lpstr>
      <vt:lpstr>무선 감시 문제 및 솔루션 모음</vt:lpstr>
      <vt:lpstr>무선 감시 문제 및 솔루션 모음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oem</cp:lastModifiedBy>
  <cp:revision>777</cp:revision>
  <dcterms:created xsi:type="dcterms:W3CDTF">2016-08-02T11:48:00Z</dcterms:created>
  <dcterms:modified xsi:type="dcterms:W3CDTF">2025-01-16T04:23:28Z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2052-11.8.2.8053</vt:lpwstr>
  </property>
  <property fmtid="{D5CDD505-2E9C-101B-9397-08002B2CF9AE}" pid="3" name="ICV">
    <vt:lpwstr>E21ABA1E066440CFABD52515DCAD8CAD_13</vt:lpwstr>
  </property>
</Properties>
</file>